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594" r:id="rId3"/>
    <p:sldId id="554" r:id="rId4"/>
    <p:sldId id="615" r:id="rId5"/>
    <p:sldId id="611" r:id="rId6"/>
    <p:sldId id="557" r:id="rId7"/>
    <p:sldId id="558" r:id="rId8"/>
    <p:sldId id="559" r:id="rId9"/>
    <p:sldId id="560" r:id="rId10"/>
    <p:sldId id="612" r:id="rId11"/>
    <p:sldId id="616" r:id="rId12"/>
    <p:sldId id="613" r:id="rId13"/>
    <p:sldId id="617" r:id="rId14"/>
    <p:sldId id="614" r:id="rId15"/>
    <p:sldId id="609" r:id="rId16"/>
  </p:sldIdLst>
  <p:sldSz cx="12192000" cy="6858000"/>
  <p:notesSz cx="6858000" cy="9947275"/>
  <p:embeddedFontLst>
    <p:embeddedFont>
      <p:font typeface="Tahoma" panose="020B0604030504040204" pitchFamily="34" charset="0"/>
      <p:regular r:id="rId19"/>
      <p:bold r:id="rId20"/>
    </p:embeddedFont>
    <p:embeddedFont>
      <p:font typeface="Lato Light" panose="020F0502020204030203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PT Sans" panose="020B0604020202020204" charset="-52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_PlakatTitul" panose="020B0604020202020204" charset="-52"/>
      <p:bold r:id="rId36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D7D"/>
    <a:srgbClr val="3498DB"/>
    <a:srgbClr val="D61C35"/>
    <a:srgbClr val="D6DBE2"/>
    <a:srgbClr val="9BBB59"/>
    <a:srgbClr val="ED9A00"/>
    <a:srgbClr val="22BA59"/>
    <a:srgbClr val="B0B0B0"/>
    <a:srgbClr val="0D75BA"/>
    <a:srgbClr val="E4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9425" autoAdjust="0"/>
  </p:normalViewPr>
  <p:slideViewPr>
    <p:cSldViewPr>
      <p:cViewPr varScale="1">
        <p:scale>
          <a:sx n="112" d="100"/>
          <a:sy n="112" d="100"/>
        </p:scale>
        <p:origin x="414" y="96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pos="2141"/>
        <p:guide orient="horz" pos="313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49694478391292E-2"/>
          <c:y val="0.10171429392950576"/>
          <c:w val="0.89696267081435399"/>
          <c:h val="0.65506099487113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03-4821-A2F3-CCC84FABED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03-4821-A2F3-CCC84FABEDA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703-4821-A2F3-CCC84FABEDA5}"/>
                </c:ext>
              </c:extLst>
            </c:dLbl>
            <c:dLbl>
              <c:idx val="4"/>
              <c:layout>
                <c:manualLayout>
                  <c:x val="1.41095433840694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88-4343-847A-FF2A15B0BD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Высокая категория риска</c:v>
                </c:pt>
                <c:pt idx="1">
                  <c:v>Значительная категория риска</c:v>
                </c:pt>
                <c:pt idx="2">
                  <c:v>Средняя категория риска</c:v>
                </c:pt>
                <c:pt idx="3">
                  <c:v>Умеренная категория риска</c:v>
                </c:pt>
                <c:pt idx="4">
                  <c:v>Низкая категория риска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34</c:v>
                </c:pt>
                <c:pt idx="2">
                  <c:v>30</c:v>
                </c:pt>
                <c:pt idx="3">
                  <c:v>109</c:v>
                </c:pt>
                <c:pt idx="4">
                  <c:v>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8-4343-847A-FF2A15B0B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37632"/>
        <c:axId val="113864704"/>
      </c:barChart>
      <c:catAx>
        <c:axId val="11363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3864704"/>
        <c:crosses val="autoZero"/>
        <c:auto val="1"/>
        <c:lblAlgn val="ctr"/>
        <c:lblOffset val="100"/>
        <c:noMultiLvlLbl val="0"/>
      </c:catAx>
      <c:valAx>
        <c:axId val="113864704"/>
        <c:scaling>
          <c:logBase val="10"/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363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3.4869427067096954E-2"/>
          <c:y val="2.6742425172974801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4.8895481864974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9-41A1-B8DD-4FE134C0CAA4}"/>
                </c:ext>
              </c:extLst>
            </c:dLbl>
            <c:dLbl>
              <c:idx val="1"/>
              <c:layout>
                <c:manualLayout>
                  <c:x val="-3.824875898588586E-2"/>
                  <c:y val="-6.356412642446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9-41A1-B8DD-4FE134C0CAA4}"/>
                </c:ext>
              </c:extLst>
            </c:dLbl>
            <c:dLbl>
              <c:idx val="2"/>
              <c:layout>
                <c:manualLayout>
                  <c:x val="-3.5061362403729618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9-41A1-B8DD-4FE134C0CAA4}"/>
                </c:ext>
              </c:extLst>
            </c:dLbl>
            <c:dLbl>
              <c:idx val="3"/>
              <c:layout>
                <c:manualLayout>
                  <c:x val="-3.1873965821572675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9-41A1-B8DD-4FE134C0CAA4}"/>
                </c:ext>
              </c:extLst>
            </c:dLbl>
            <c:dLbl>
              <c:idx val="4"/>
              <c:layout>
                <c:manualLayout>
                  <c:x val="-4.4623552150200169E-2"/>
                  <c:y val="-5.378503005147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9-41A1-B8DD-4FE134C0C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6A9-41A1-B8DD-4FE134C0C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22976"/>
        <c:axId val="31824512"/>
      </c:lineChart>
      <c:catAx>
        <c:axId val="318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31824512"/>
        <c:crosses val="autoZero"/>
        <c:auto val="1"/>
        <c:lblAlgn val="ctr"/>
        <c:lblOffset val="100"/>
        <c:noMultiLvlLbl val="0"/>
      </c:catAx>
      <c:valAx>
        <c:axId val="318245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3182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2956546221431698E-2"/>
          <c:y val="0.4411392400835519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743625089488814E-2"/>
          <c:y val="5.2484221649982524E-2"/>
          <c:w val="0.8515381999269791"/>
          <c:h val="0.850191355210343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  <c:pt idx="3">
                  <c:v>2022 г.</c:v>
                </c:pt>
                <c:pt idx="4">
                  <c:v>2023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3-4FCE-9C29-91CA0318A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843456"/>
        <c:axId val="32317440"/>
      </c:lineChart>
      <c:catAx>
        <c:axId val="3184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317440"/>
        <c:crosses val="autoZero"/>
        <c:auto val="1"/>
        <c:lblAlgn val="ctr"/>
        <c:lblOffset val="100"/>
        <c:noMultiLvlLbl val="0"/>
      </c:catAx>
      <c:valAx>
        <c:axId val="32317440"/>
        <c:scaling>
          <c:orientation val="minMax"/>
          <c:max val="10"/>
        </c:scaling>
        <c:delete val="1"/>
        <c:axPos val="l"/>
        <c:numFmt formatCode="General" sourceLinked="1"/>
        <c:majorTickMark val="out"/>
        <c:minorTickMark val="none"/>
        <c:tickLblPos val="none"/>
        <c:crossAx val="318434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691719301816882"/>
          <c:y val="0.14173201258756787"/>
          <c:w val="0.28380160479208982"/>
          <c:h val="0.608205533894923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42190039148199"/>
          <c:y val="3.8851663100422052E-3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0-BA4B-45D4-8168-45531176F1EB}"/>
              </c:ext>
            </c:extLst>
          </c:dPt>
          <c:dPt>
            <c:idx val="1"/>
            <c:bubble3D val="0"/>
            <c:spPr>
              <a:solidFill>
                <a:srgbClr val="D61C35"/>
              </a:solidFill>
            </c:spPr>
            <c:extLst>
              <c:ext xmlns:c16="http://schemas.microsoft.com/office/drawing/2014/chart" uri="{C3380CC4-5D6E-409C-BE32-E72D297353CC}">
                <c16:uniqueId val="{00000001-BA4B-45D4-8168-45531176F1EB}"/>
              </c:ext>
            </c:extLst>
          </c:dPt>
          <c:dPt>
            <c:idx val="2"/>
            <c:bubble3D val="0"/>
            <c:spPr>
              <a:solidFill>
                <a:srgbClr val="1DD6B7"/>
              </a:solidFill>
            </c:spPr>
            <c:extLst>
              <c:ext xmlns:c16="http://schemas.microsoft.com/office/drawing/2014/chart" uri="{C3380CC4-5D6E-409C-BE32-E72D297353CC}">
                <c16:uniqueId val="{00000002-BA4B-45D4-8168-45531176F1EB}"/>
              </c:ext>
            </c:extLst>
          </c:dPt>
          <c:dLbls>
            <c:dLbl>
              <c:idx val="0"/>
              <c:layout>
                <c:manualLayout>
                  <c:x val="-0.38286739488661953"/>
                  <c:y val="7.769454287897542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981924795550022E-2"/>
                      <c:h val="7.44697685382294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4B-45D4-8168-45531176F1EB}"/>
                </c:ext>
              </c:extLst>
            </c:dLbl>
            <c:dLbl>
              <c:idx val="1"/>
              <c:layout>
                <c:manualLayout>
                  <c:x val="-0.6588689252935902"/>
                  <c:y val="-0.13731086419311739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4B-45D4-8168-45531176F1EB}"/>
                </c:ext>
              </c:extLst>
            </c:dLbl>
            <c:dLbl>
              <c:idx val="2"/>
              <c:layout>
                <c:manualLayout>
                  <c:x val="-0.11047117267824932"/>
                  <c:y val="-0.15443391083246566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287853138728472E-2"/>
                      <c:h val="6.5187177598988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A4B-45D4-8168-45531176F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Тепловые энергоустановки</c:v>
                </c:pt>
                <c:pt idx="1">
                  <c:v>Электроустановки</c:v>
                </c:pt>
                <c:pt idx="2">
                  <c:v>Электролаборатории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</c:v>
                </c:pt>
                <c:pt idx="1">
                  <c:v>75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4B-45D4-8168-45531176F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314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0-6059-48E8-A107-E11B34A2443A}"/>
              </c:ext>
            </c:extLst>
          </c:dPt>
          <c:dPt>
            <c:idx val="1"/>
            <c:bubble3D val="0"/>
            <c:explosion val="11"/>
            <c:spPr>
              <a:solidFill>
                <a:srgbClr val="D61C35"/>
              </a:solidFill>
            </c:spPr>
            <c:extLst>
              <c:ext xmlns:c16="http://schemas.microsoft.com/office/drawing/2014/chart" uri="{C3380CC4-5D6E-409C-BE32-E72D297353CC}">
                <c16:uniqueId val="{00000001-6059-48E8-A107-E11B34A2443A}"/>
              </c:ext>
            </c:extLst>
          </c:dPt>
          <c:dLbls>
            <c:dLbl>
              <c:idx val="0"/>
              <c:layout>
                <c:manualLayout>
                  <c:x val="-0.16520883921064466"/>
                  <c:y val="-0.12468736667882802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59-48E8-A107-E11B34A2443A}"/>
                </c:ext>
              </c:extLst>
            </c:dLbl>
            <c:dLbl>
              <c:idx val="1"/>
              <c:layout>
                <c:manualLayout>
                  <c:x val="-0.66873273615392859"/>
                  <c:y val="-0.13867761125533321"/>
                </c:manualLayout>
              </c:layout>
              <c:tx>
                <c:rich>
                  <a:bodyPr/>
                  <a:lstStyle/>
                  <a:p>
                    <a:r>
                      <a:rPr lang="en-US" sz="1200" b="0" i="0" u="none" strike="noStrike" kern="1200" baseline="0" dirty="0" smtClean="0">
                        <a:solidFill>
                          <a:srgbClr val="0068AB"/>
                        </a:solidFill>
                        <a:latin typeface="a_PlakatTitul" pitchFamily="34" charset="-52"/>
                        <a:ea typeface="+mn-ea"/>
                        <a:cs typeface="+mn-cs"/>
                      </a:rPr>
                      <a:t>691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59-48E8-A107-E11B34A2443A}"/>
                </c:ext>
              </c:extLst>
            </c:dLbl>
            <c:dLbl>
              <c:idx val="2"/>
              <c:layout>
                <c:manualLayout>
                  <c:x val="-5.0711123172106583E-2"/>
                  <c:y val="4.977475425295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9-48E8-A107-E11B34A24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b="0" i="0" u="none" strike="noStrike" kern="1200" baseline="0" dirty="0" smtClean="0">
                    <a:solidFill>
                      <a:srgbClr val="0068AB"/>
                    </a:solidFill>
                    <a:latin typeface="a_PlakatTitul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Отказано</c:v>
                </c:pt>
                <c:pt idx="1">
                  <c:v>Согласовано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</c:v>
                </c:pt>
                <c:pt idx="1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59-48E8-A107-E11B34A24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37156982557363"/>
          <c:y val="4.3125258809627212E-2"/>
          <c:w val="0.62752928710545064"/>
          <c:h val="0.8610822028077896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6585350732139"/>
          <c:y val="2.7091552260189496E-2"/>
          <c:w val="0.62752928710545064"/>
          <c:h val="0.861082202807789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D61C35"/>
            </a:solidFill>
          </c:spPr>
          <c:dPt>
            <c:idx val="0"/>
            <c:bubble3D val="0"/>
            <c:explosion val="9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0-6CED-4467-A557-65C4B412D9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CED-4467-A557-65C4B412D9A2}"/>
              </c:ext>
            </c:extLst>
          </c:dPt>
          <c:dLbls>
            <c:dLbl>
              <c:idx val="0"/>
              <c:layout>
                <c:manualLayout>
                  <c:x val="-0.20079175860896845"/>
                  <c:y val="-0.106317141676726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ED-4467-A557-65C4B412D9A2}"/>
                </c:ext>
              </c:extLst>
            </c:dLbl>
            <c:dLbl>
              <c:idx val="1"/>
              <c:layout>
                <c:manualLayout>
                  <c:x val="-0.66018832885128187"/>
                  <c:y val="0.189939711220234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CED-4467-A557-65C4B412D9A2}"/>
                </c:ext>
              </c:extLst>
            </c:dLbl>
            <c:dLbl>
              <c:idx val="2"/>
              <c:layout>
                <c:manualLayout>
                  <c:x val="3.0585579532479652E-2"/>
                  <c:y val="-0.10177314833068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D-4467-A557-65C4B412D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marL="0" algn="l" defTabSz="892855" rtl="0" eaLnBrk="1" latinLnBrk="0" hangingPunct="1">
                  <a:defRPr lang="ru-RU" sz="1200" kern="1200" dirty="0" smtClean="0">
                    <a:solidFill>
                      <a:srgbClr val="0068AB"/>
                    </a:solidFill>
                    <a:latin typeface="a_PlakatTitul" panose="020B0802030202020200" pitchFamily="34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сдано</c:v>
                </c:pt>
                <c:pt idx="1">
                  <c:v>Сдано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298</c:v>
                </c:pt>
                <c:pt idx="1">
                  <c:v>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ED-4467-A557-65C4B412D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845"/>
            <a:ext cx="2972547" cy="497841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83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529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5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2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lIns="91863" tIns="45932" rIns="91863" bIns="4593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50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lIns="91403" tIns="45702" rIns="91403" bIns="45702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1" tIns="45926" rIns="91851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4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9"/>
            <a:ext cx="5486400" cy="4476273"/>
          </a:xfrm>
          <a:prstGeom prst="rect">
            <a:avLst/>
          </a:prstGeom>
        </p:spPr>
        <p:txBody>
          <a:bodyPr lIns="91839" tIns="45920" rIns="91839" bIns="4592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36" tIns="45919" rIns="91836" bIns="45919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482" y="4725515"/>
            <a:ext cx="5487041" cy="4475797"/>
          </a:xfrm>
          <a:prstGeom prst="rect">
            <a:avLst/>
          </a:prstGeom>
        </p:spPr>
        <p:txBody>
          <a:bodyPr lIns="91824" tIns="45913" rIns="91824" bIns="45913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27003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КОНТРОЛЬНОЙ (НАДЗОРНОЙ) ДЕЯТЕЛЬНОСТИ ОТДЕЛА ПО ГОСУДАРСТВЕННОМУ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ЭНЕРГЕТИЧЕСКОМУ НАДЗОРУ ПО НОВГОРОДСКОЙ ОБЛАСТИ ЗА 2023 ГОД. ИТОГИ ПРОХОЖДЕНИЯ ОСЕННЕ-ЗИМНЕГО ПЕРИОДА 2023-2024 ГГ.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СЕВЕРО-ЗАПАДНОЕ  УПРАВЛЕНИЕ  РОСТЕХНАДЗОРА</a:t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Леонтьев Сергей Сергеевич</a:t>
            </a:r>
            <a:b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2023-2024 </a:t>
            </a:r>
            <a:r>
              <a:rPr 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2820449"/>
            <a:ext cx="2493739" cy="3530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5600" y="1635915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27.07.2010 № 190-ФЗ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Теплоснабжении»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3" y="2820449"/>
            <a:ext cx="2503118" cy="3539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1103" y="1584909"/>
            <a:ext cx="4068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энергетики РФ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марта 2013 г. № 103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оценки готовности к отопительному периоду»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прохождения осеннее-зимнего периода 2023-2024 </a:t>
            </a:r>
            <a:r>
              <a:rPr 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5523"/>
              </p:ext>
            </p:extLst>
          </p:nvPr>
        </p:nvGraphicFramePr>
        <p:xfrm>
          <a:off x="2639616" y="1628800"/>
          <a:ext cx="66040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2312705772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092438663"/>
                    </a:ext>
                  </a:extLst>
                </a:gridCol>
              </a:tblGrid>
              <a:tr h="75608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448622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образований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035445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паспорт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969031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Отказано в получении паспорта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24163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Актов готовности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71160"/>
                  </a:ext>
                </a:extLst>
              </a:tr>
              <a:tr h="7560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не получившие паспорт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Угловское городское поселение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0896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муниципальных образований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65531" y="2254926"/>
            <a:ext cx="8460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Неготовность теплоснабжающих и (или) теплосетевых организаций к  работе в отопительный период.</a:t>
            </a:r>
          </a:p>
          <a:p>
            <a:pPr marL="360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паспортов готовности к отопительному периоду у  социально-значимых потребителей тепловой энергии.</a:t>
            </a:r>
          </a:p>
          <a:p>
            <a:pPr marL="36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Невыполнение муниципальными образованиями требований по готовности к  отопительному периоду (отсутствие  разработанной системы мониторинга состояния системы теплоснабжения; отсутствие механизма оперативно-диспетчерского управления в системе теплоснабжения).</a:t>
            </a:r>
          </a:p>
        </p:txBody>
      </p:sp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 требований по готовности в отношении теплоснабжающих (теплосетевых)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372" y="1789693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выполнение запланированных ремонтов оборудования котельных, тепловых сетей, а также зданий и сооружений котельных; 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проведение в полном объёме режимно-наладочных испытаний основного и вспомогательного оборудования объектов теплоснабжения;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защиты систем теплопотребления;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паспортов основного оборудования, принципиальных схем и инструкций для обслуживающего персонала и соответствие их действительности;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отдельных участках тепловой сети нарушена изоляция трубопроводов, отсутствует изоляция на теплообменниках с температурой нагрева выше 45 °С.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053" y="1789694"/>
            <a:ext cx="4290201" cy="2248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053" y="4233694"/>
            <a:ext cx="4290201" cy="1987468"/>
          </a:xfrm>
          <a:prstGeom prst="rect">
            <a:avLst/>
          </a:prstGeom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0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9076009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С ОРГАНАМИ ВЛАСТИ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498" y="1628801"/>
            <a:ext cx="8982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Новгородской области от 24.04.2024 № 274-рг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подготовке и проведении отопительного периода 2024/2025 года» сотрудниками Северо-Западного управления Ростехнадзора продолжится работа в составе межведомственной комиссии по подготовке и проведению отопительного периода 2024/2025 годов.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02768"/>
              </p:ext>
            </p:extLst>
          </p:nvPr>
        </p:nvGraphicFramePr>
        <p:xfrm>
          <a:off x="2695232" y="2846259"/>
          <a:ext cx="2788700" cy="394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5" imgW="5667170" imgH="8019745" progId="Acrobat.Document.DC">
                  <p:embed/>
                </p:oleObj>
              </mc:Choice>
              <mc:Fallback>
                <p:oleObj name="Acrobat Document" r:id="rId5" imgW="5667170" imgH="801974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5232" y="2846259"/>
                        <a:ext cx="2788700" cy="394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18136"/>
              </p:ext>
            </p:extLst>
          </p:nvPr>
        </p:nvGraphicFramePr>
        <p:xfrm>
          <a:off x="6312025" y="2846258"/>
          <a:ext cx="2783626" cy="39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7" imgW="5667170" imgH="8019745" progId="Acrobat.Document.DC">
                  <p:embed/>
                </p:oleObj>
              </mc:Choice>
              <mc:Fallback>
                <p:oleObj name="Acrobat Document" r:id="rId7" imgW="5667170" imgH="801974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2025" y="2846258"/>
                        <a:ext cx="2783626" cy="39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7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9701" y="4185084"/>
            <a:ext cx="7566841" cy="95988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946997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ПОДНАДЗОРНЫЕ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ОРГАНИЗАЦИИ В ОБЛАСТИ ЭНЕРГЕТИКИ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дифференциация по категориям риска) 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27903"/>
              </p:ext>
            </p:extLst>
          </p:nvPr>
        </p:nvGraphicFramePr>
        <p:xfrm>
          <a:off x="1847527" y="3665377"/>
          <a:ext cx="8706175" cy="269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отнесения организаций владельцев объектов энергетики, энергопринимающих устройств к категориям риска 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риска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Значительная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Электрические станции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электросетевого хозяйства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Электроустановки потребителей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Теплоснабжающие организации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оперативно-диспетчерского управления в электроэнергетике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78" marR="6278" marT="62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7528411"/>
              </p:ext>
            </p:extLst>
          </p:nvPr>
        </p:nvGraphicFramePr>
        <p:xfrm>
          <a:off x="1835699" y="1424193"/>
          <a:ext cx="8718002" cy="21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70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8802981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НАДЗОРНОЙ ДЕЯТЕЛЬНОСТИ 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21303"/>
              </p:ext>
            </p:extLst>
          </p:nvPr>
        </p:nvGraphicFramePr>
        <p:xfrm>
          <a:off x="1523492" y="1388650"/>
          <a:ext cx="8712968" cy="517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1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15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надзорной деятельности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месяцев 2023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45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 Light" panose="020F0402020204030203" pitchFamily="34" charset="0"/>
                        <a:ea typeface="Cambria Math" pitchFamily="18" charset="0"/>
                        <a:cs typeface="Lato Light" panose="020F0402020204030203" pitchFamily="34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Электроэнергетика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Количество проверок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Плановые проверки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Внеплановые проверки из них: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обращениям граждан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поручению ОИГВ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 исполнению предписаний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оценка ОЗП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Проверки с прокуратурой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758307"/>
                  </a:ext>
                </a:extLst>
              </a:tr>
              <a:tr h="4083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Выявлено нарушений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3391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Сумма наложенных штрафов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НАРУШЕНИЯ, ВЫЯВЛЕННЫЕ В ХОДЕ КНМ В РАМКАХ ФЕДЕРАЛЬНОГО ГОСУДАРСТВЕННОГО ЭНЕРГЕТИЧЕСКОГО НАДЗОРА В СФЕРЕ ЭЛЕКТРОЭНЕРГЕТИКИ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500" y="1520789"/>
            <a:ext cx="4308476" cy="50475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обеспечивается при содержании просек вырубка или обрезка крон деревьев (лесных насаждений), произрастающих на просеке в границах охранных зон ВЛ-10кВ;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производится техническое обслуживание и ремонт ВЛ и КТП;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порядка ведения технической документации;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модернизация оборудования участков ВЛ и КТП;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выполняются работы при техническом обслуживании ВЛ-0,4кВ (имеются сколы бетона, превышающие допустимую величину, не проводится замена деревянных опор, имеющих загнивание превышающее допустимую величину);</a:t>
            </a: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нарушения установленного порядка работы с персоналом.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" b="9045"/>
          <a:stretch/>
        </p:blipFill>
        <p:spPr>
          <a:xfrm>
            <a:off x="6780076" y="1415372"/>
            <a:ext cx="1836204" cy="2722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t="20326" r="18987" b="31625"/>
          <a:stretch/>
        </p:blipFill>
        <p:spPr>
          <a:xfrm>
            <a:off x="6780076" y="4210209"/>
            <a:ext cx="1836204" cy="2360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" b="17051"/>
          <a:stretch/>
        </p:blipFill>
        <p:spPr>
          <a:xfrm>
            <a:off x="8724293" y="1411549"/>
            <a:ext cx="1856805" cy="2722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21650" r="26367" b="19025"/>
          <a:stretch/>
        </p:blipFill>
        <p:spPr>
          <a:xfrm>
            <a:off x="8724293" y="4210208"/>
            <a:ext cx="1856805" cy="2356576"/>
          </a:xfrm>
          <a:prstGeom prst="rect">
            <a:avLst/>
          </a:prstGeom>
        </p:spPr>
      </p:pic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1" y="368660"/>
            <a:ext cx="7524836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20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по профилактике нарушений обязательных требований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36447"/>
              </p:ext>
            </p:extLst>
          </p:nvPr>
        </p:nvGraphicFramePr>
        <p:xfrm>
          <a:off x="1811524" y="1592798"/>
          <a:ext cx="8604956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6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п\п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Вид профилактического мероприятия</a:t>
                      </a: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0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1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Совещания с поднадзорными предприятиями</a:t>
                      </a:r>
                    </a:p>
                  </a:txBody>
                  <a:tcPr marL="78000" marR="78000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5360" y="467085"/>
            <a:ext cx="8802979" cy="76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 (2019-2023 </a:t>
            </a:r>
            <a:r>
              <a:rPr lang="ru-RU" altLang="ru-RU" sz="1900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87617677"/>
              </p:ext>
            </p:extLst>
          </p:nvPr>
        </p:nvGraphicFramePr>
        <p:xfrm>
          <a:off x="1571498" y="2636913"/>
          <a:ext cx="3984443" cy="1985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81249778"/>
              </p:ext>
            </p:extLst>
          </p:nvPr>
        </p:nvGraphicFramePr>
        <p:xfrm>
          <a:off x="5364045" y="1412776"/>
          <a:ext cx="5448479" cy="299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03513" y="5013176"/>
            <a:ext cx="890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  <a:t>За 12 месяцев 2023 года: </a:t>
            </a:r>
            <a:br>
              <a:rPr lang="ru-RU" sz="1200" b="1" dirty="0">
                <a:latin typeface="Lato Light" panose="020F0402020204030203" pitchFamily="34" charset="0"/>
                <a:ea typeface="PT Sans" panose="020B0503020203020204" pitchFamily="34" charset="-52"/>
                <a:cs typeface="Lato Light" panose="020F0402020204030203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Аварий на поднадзорных объектах энергетики не зарегистрировано.</a:t>
            </a:r>
          </a:p>
          <a:p>
            <a:r>
              <a:rPr lang="ru-RU" sz="14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Несчастных случая со смертельным исходом не зарегистрировано</a:t>
            </a: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1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081120" cy="959882"/>
          </a:xfrm>
        </p:spPr>
        <p:txBody>
          <a:bodyPr>
            <a:normAutofit/>
          </a:bodyPr>
          <a:lstStyle/>
          <a:p>
            <a:pPr algn="l"/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ВЫДАЧЕ РАЗРЕШЕНИЙ НА ДОПУСК В ЭКСПЛУАТАЦИЮ </a:t>
            </a: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alt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657619" y="1711596"/>
            <a:ext cx="6876764" cy="3580496"/>
            <a:chOff x="4268922" y="1796311"/>
            <a:chExt cx="6192690" cy="2900250"/>
          </a:xfrm>
        </p:grpSpPr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6680270"/>
                </p:ext>
              </p:extLst>
            </p:nvPr>
          </p:nvGraphicFramePr>
          <p:xfrm>
            <a:off x="5853097" y="1796311"/>
            <a:ext cx="4608515" cy="2900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" name="Группа 3"/>
            <p:cNvGrpSpPr/>
            <p:nvPr/>
          </p:nvGrpSpPr>
          <p:grpSpPr>
            <a:xfrm>
              <a:off x="4268922" y="1858941"/>
              <a:ext cx="3276366" cy="2218139"/>
              <a:chOff x="4268922" y="1858941"/>
              <a:chExt cx="3276366" cy="2218139"/>
            </a:xfrm>
          </p:grpSpPr>
          <p:cxnSp>
            <p:nvCxnSpPr>
              <p:cNvPr id="75" name="Прямая соединительная линия 63"/>
              <p:cNvCxnSpPr>
                <a:endCxn id="60" idx="3"/>
              </p:cNvCxnSpPr>
              <p:nvPr/>
            </p:nvCxnSpPr>
            <p:spPr>
              <a:xfrm rot="10800000">
                <a:off x="5853100" y="2045919"/>
                <a:ext cx="1512167" cy="34512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4268923" y="3843196"/>
                <a:ext cx="1584175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Электроустановки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68924" y="1858941"/>
                <a:ext cx="1584176" cy="373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Тепловые энергоустановки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268922" y="2960948"/>
                <a:ext cx="1584177" cy="22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latin typeface="Lato Light" panose="020F0402020204030203" pitchFamily="34" charset="0"/>
                    <a:cs typeface="Lato Light" panose="020F0402020204030203" pitchFamily="34" charset="0"/>
                  </a:rPr>
                  <a:t>Электролаборатории</a:t>
                </a:r>
              </a:p>
            </p:txBody>
          </p:sp>
          <p:cxnSp>
            <p:nvCxnSpPr>
              <p:cNvPr id="115" name="Прямая соединительная линия 63"/>
              <p:cNvCxnSpPr>
                <a:endCxn id="50" idx="3"/>
              </p:cNvCxnSpPr>
              <p:nvPr/>
            </p:nvCxnSpPr>
            <p:spPr>
              <a:xfrm rot="10800000">
                <a:off x="5853100" y="3073136"/>
                <a:ext cx="1217658" cy="1733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63"/>
              <p:cNvCxnSpPr>
                <a:endCxn id="59" idx="3"/>
              </p:cNvCxnSpPr>
              <p:nvPr/>
            </p:nvCxnSpPr>
            <p:spPr>
              <a:xfrm rot="10800000">
                <a:off x="5853098" y="3955383"/>
                <a:ext cx="1692190" cy="12169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headEnd type="oval"/>
                <a:tailEnd type="oval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06021"/>
              </p:ext>
            </p:extLst>
          </p:nvPr>
        </p:nvGraphicFramePr>
        <p:xfrm>
          <a:off x="1631504" y="5085184"/>
          <a:ext cx="8928992" cy="1221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Регистрация уведомлений о готовности на ввод в эксплуатацию электроустановок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892855" rtl="0" eaLnBrk="1" latinLnBrk="0" hangingPunct="1"/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Выдача разрешений на допуск в эксплуатацию объектов энергетики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согласовании границ охранных зон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электросетевого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35560" y="1628801"/>
            <a:ext cx="7848872" cy="3560481"/>
            <a:chOff x="4232920" y="1808820"/>
            <a:chExt cx="7164796" cy="2556283"/>
          </a:xfrm>
        </p:grpSpPr>
        <p:sp>
          <p:nvSpPr>
            <p:cNvPr id="59" name="TextBox 58"/>
            <p:cNvSpPr txBox="1"/>
            <p:nvPr/>
          </p:nvSpPr>
          <p:spPr>
            <a:xfrm>
              <a:off x="4304928" y="3284984"/>
              <a:ext cx="1152128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Отказано</a:t>
              </a:r>
              <a:r>
                <a:rPr lang="ru-RU" sz="1100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endParaRPr lang="ru-RU" sz="1100" b="1" dirty="0">
                <a:solidFill>
                  <a:prstClr val="black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32920" y="2024844"/>
              <a:ext cx="1296144" cy="19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Согласовано</a:t>
              </a:r>
            </a:p>
          </p:txBody>
        </p:sp>
        <p:graphicFrame>
          <p:nvGraphicFramePr>
            <p:cNvPr id="52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8602321"/>
                </p:ext>
              </p:extLst>
            </p:nvPr>
          </p:nvGraphicFramePr>
          <p:xfrm>
            <a:off x="5385048" y="1808820"/>
            <a:ext cx="6012668" cy="25562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15" name="Прямая соединительная линия 63"/>
            <p:cNvCxnSpPr>
              <a:endCxn id="50" idx="3"/>
            </p:cNvCxnSpPr>
            <p:nvPr/>
          </p:nvCxnSpPr>
          <p:spPr>
            <a:xfrm rot="10800000">
              <a:off x="5529064" y="2124282"/>
              <a:ext cx="1620181" cy="2966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>
              <a:endCxn id="59" idx="3"/>
            </p:cNvCxnSpPr>
            <p:nvPr/>
          </p:nvCxnSpPr>
          <p:spPr>
            <a:xfrm rot="10800000">
              <a:off x="5457056" y="3384422"/>
              <a:ext cx="1764197" cy="26060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5452"/>
              </p:ext>
            </p:extLst>
          </p:nvPr>
        </p:nvGraphicFramePr>
        <p:xfrm>
          <a:off x="1559496" y="5229201"/>
          <a:ext cx="9037004" cy="936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обращениям заявителя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55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Рассмотрено заявлений о согласовании границ охранных зон объектов электросетевого хозяйства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92855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785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9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700"/>
            <a:ext cx="12191999" cy="9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368660"/>
            <a:ext cx="10408156" cy="959882"/>
          </a:xfrm>
        </p:spPr>
        <p:txBody>
          <a:bodyPr>
            <a:normAutofit/>
          </a:bodyPr>
          <a:lstStyle/>
          <a:p>
            <a:pPr algn="l"/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 норм и правил работы </a:t>
            </a:r>
            <a:r>
              <a:rPr lang="ru-RU" sz="19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и теплоустановках </a:t>
            </a:r>
            <a:endParaRPr lang="ru-RU" altLang="ru-RU" sz="19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608099"/>
              </p:ext>
            </p:extLst>
          </p:nvPr>
        </p:nvGraphicFramePr>
        <p:xfrm>
          <a:off x="509511" y="1858941"/>
          <a:ext cx="50405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2531605" y="1416251"/>
            <a:ext cx="7171734" cy="3410419"/>
            <a:chOff x="3607689" y="1927341"/>
            <a:chExt cx="6742734" cy="3060340"/>
          </a:xfrm>
        </p:grpSpPr>
        <p:sp>
          <p:nvSpPr>
            <p:cNvPr id="59" name="TextBox 58"/>
            <p:cNvSpPr txBox="1"/>
            <p:nvPr/>
          </p:nvSpPr>
          <p:spPr>
            <a:xfrm>
              <a:off x="3700626" y="4121382"/>
              <a:ext cx="1404156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прошли проверку знаний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07689" y="2670842"/>
              <a:ext cx="1497093" cy="41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Прошли проверку знаний</a:t>
              </a:r>
            </a:p>
          </p:txBody>
        </p:sp>
        <p:graphicFrame>
          <p:nvGraphicFramePr>
            <p:cNvPr id="43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1162951"/>
                </p:ext>
              </p:extLst>
            </p:nvPr>
          </p:nvGraphicFramePr>
          <p:xfrm>
            <a:off x="5203021" y="1927341"/>
            <a:ext cx="5147402" cy="30603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5" name="Прямая соединительная линия 63"/>
            <p:cNvCxnSpPr/>
            <p:nvPr/>
          </p:nvCxnSpPr>
          <p:spPr>
            <a:xfrm rot="10800000">
              <a:off x="5198654" y="2880054"/>
              <a:ext cx="1014487" cy="22491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3"/>
            <p:cNvCxnSpPr/>
            <p:nvPr/>
          </p:nvCxnSpPr>
          <p:spPr>
            <a:xfrm rot="10800000">
              <a:off x="5198654" y="4328520"/>
              <a:ext cx="1230510" cy="10859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90662"/>
              </p:ext>
            </p:extLst>
          </p:nvPr>
        </p:nvGraphicFramePr>
        <p:xfrm>
          <a:off x="1811525" y="4832708"/>
          <a:ext cx="8604956" cy="1363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Показатели деятельности по проверке знаний</a:t>
                      </a: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мес. </a:t>
                      </a:r>
                    </a:p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47" marR="8047" marT="8718" marB="0" anchor="ctr"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Проверка знаний, всего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26">
                <a:tc>
                  <a:txBody>
                    <a:bodyPr/>
                    <a:lstStyle/>
                    <a:p>
                      <a:pPr marL="0" marR="0" indent="0" algn="l" defTabSz="8928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itchFamily="18" charset="0"/>
                          <a:cs typeface="Times New Roman" panose="02020603050405020304" pitchFamily="18" charset="0"/>
                        </a:rPr>
                        <a:t>Выдано предостережений по результатам проверки знаний с оценкой - неудовлетворительно</a:t>
                      </a:r>
                    </a:p>
                  </a:txBody>
                  <a:tcPr marL="66463" marR="66463" marT="72015" marB="72015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92" marR="8792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7086"/>
            <a:ext cx="734403" cy="7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868308" y="6356353"/>
            <a:ext cx="2844800" cy="365125"/>
          </a:xfrm>
        </p:spPr>
        <p:txBody>
          <a:bodyPr/>
          <a:lstStyle/>
          <a:p>
            <a:r>
              <a:rPr lang="ru-RU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21327</TotalTime>
  <Words>699</Words>
  <Application>Microsoft Office PowerPoint</Application>
  <PresentationFormat>Широкоэкранный</PresentationFormat>
  <Paragraphs>227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Tahoma</vt:lpstr>
      <vt:lpstr>Lato Light</vt:lpstr>
      <vt:lpstr>Lato</vt:lpstr>
      <vt:lpstr>Cambria Math</vt:lpstr>
      <vt:lpstr>Times New Roman</vt:lpstr>
      <vt:lpstr>Arial</vt:lpstr>
      <vt:lpstr>PT Sans</vt:lpstr>
      <vt:lpstr>Calibri</vt:lpstr>
      <vt:lpstr>a_PlakatTitul</vt:lpstr>
      <vt:lpstr>Тема Office</vt:lpstr>
      <vt:lpstr>Acrobat Document</vt:lpstr>
      <vt:lpstr>  ИТОГИ КОНТРОЛЬНОЙ (НАДЗОРНОЙ) ДЕЯТЕЛЬНОСТИ ОТДЕЛА ПО ГОСУДАРСТВЕННОМУ  ЭНЕРГЕТИЧЕСКОМУ НАДЗОРУ ПО НОВГОРОДСКОЙ ОБЛАСТИ ЗА 2023 ГОД. ИТОГИ ПРОХОЖДЕНИЯ ОСЕННЕ-ЗИМНЕГО ПЕРИОДА 2023-2024 ГГ.  СЕВЕРО-ЗАПАДНОЕ  УПРАВЛЕНИЕ  РОСТЕХНАДЗОРА  ДОКЛАДЧИК: Леонтьев Сергей Сергеевич  </vt:lpstr>
      <vt:lpstr>ПОДНАДЗОРНЫЕ ОРГАНИЗАЦИИ В ОБЛАСТИ ЭНЕРГЕТИКИ (дифференциация по категориям риска) </vt:lpstr>
      <vt:lpstr> ПОКАЗАТЕЛИ НАДЗОРНОЙ ДЕЯТЕЛЬНОСТИ  </vt:lpstr>
      <vt:lpstr>ОСНОВНЫЕ НАРУШЕНИЯ, ВЫЯВЛЕННЫЕ В ХОДЕ КНМ В РАМКАХ ФЕДЕРАЛЬНОГО ГОСУДАРСТВЕННОГО ЭНЕРГЕТИЧЕСКОГО НАДЗОРА В СФЕРЕ ЭЛЕКТРОЭНЕРГЕТИКИ</vt:lpstr>
      <vt:lpstr>Показатели работы по профилактике нарушений обязательных требований</vt:lpstr>
      <vt:lpstr>Презентация PowerPoint</vt:lpstr>
      <vt:lpstr>РАБОТА ПО ВЫДАЧЕ РАЗРЕШЕНИЙ НА ДОПУСК В ЭКСПЛУАТАЦИЮ  ОБЪЕКТОВ ЭНЕРГЕТИКИ</vt:lpstr>
      <vt:lpstr>согласовании границ охранных зон объектов электросетевого хозяйства </vt:lpstr>
      <vt:lpstr>проверка знаний  норм и правил работы в электро- и теплоустановках </vt:lpstr>
      <vt:lpstr>Итоги прохождения осеннее-зимнего периода 2023-2024 гг</vt:lpstr>
      <vt:lpstr>Итоги прохождения осеннее-зимнего периода 2023-2024 гг</vt:lpstr>
      <vt:lpstr>Основные нарушения требований по готовности в отношении муниципальных образований</vt:lpstr>
      <vt:lpstr>Основные нарушения требований по готовности в отношении теплоснабжающих (теплосетевых) организаций</vt:lpstr>
      <vt:lpstr>межведомственное взаимодействие С ОРГАНАМИ ВЛАСТИ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Шорохов Максим Александрович</cp:lastModifiedBy>
  <cp:revision>1904</cp:revision>
  <cp:lastPrinted>2023-12-22T06:57:50Z</cp:lastPrinted>
  <dcterms:created xsi:type="dcterms:W3CDTF">2018-02-26T10:08:29Z</dcterms:created>
  <dcterms:modified xsi:type="dcterms:W3CDTF">2024-05-21T12:38:30Z</dcterms:modified>
</cp:coreProperties>
</file>